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66" r:id="rId2"/>
    <p:sldMasterId id="2147483688" r:id="rId3"/>
    <p:sldMasterId id="2147483700" r:id="rId4"/>
  </p:sldMasterIdLst>
  <p:sldIdLst>
    <p:sldId id="256" r:id="rId5"/>
    <p:sldId id="273" r:id="rId6"/>
    <p:sldId id="272" r:id="rId7"/>
    <p:sldId id="274" r:id="rId8"/>
    <p:sldId id="275" r:id="rId9"/>
    <p:sldId id="277" r:id="rId10"/>
    <p:sldId id="278" r:id="rId11"/>
    <p:sldId id="287" r:id="rId12"/>
    <p:sldId id="281" r:id="rId13"/>
    <p:sldId id="280" r:id="rId14"/>
    <p:sldId id="282" r:id="rId15"/>
    <p:sldId id="283" r:id="rId16"/>
    <p:sldId id="284" r:id="rId17"/>
    <p:sldId id="285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6275" y="1422401"/>
            <a:ext cx="7810500" cy="4216400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54800" y="65214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accent2"/>
                </a:solidFill>
              </a:defRPr>
            </a:lvl1pPr>
          </a:lstStyle>
          <a:p>
            <a:fld id="{95F94C85-0521-48E9-98C1-A33D26788C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2"/>
          </p:nvPr>
        </p:nvSpPr>
        <p:spPr>
          <a:xfrm>
            <a:off x="3530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</a:defRPr>
            </a:lvl1pPr>
          </a:lstStyle>
          <a:p>
            <a:fld id="{5F220BBB-0C00-4B30-B95E-78EDFC68C3CC}" type="datetimeFigureOut">
              <a:rPr lang="en-US" smtClean="0"/>
              <a:pPr/>
              <a:t>11/26/2014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474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130300"/>
            <a:ext cx="2057400" cy="49958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30300"/>
            <a:ext cx="6019800" cy="49958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28BD07-DD86-4312-B26C-863557F7994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2"/>
          </p:nvPr>
        </p:nvSpPr>
        <p:spPr>
          <a:xfrm>
            <a:off x="3530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</a:defRPr>
            </a:lvl1pPr>
          </a:lstStyle>
          <a:p>
            <a:fld id="{5F220BBB-0C00-4B30-B95E-78EDFC68C3CC}" type="datetimeFigureOut">
              <a:rPr lang="en-US" smtClean="0"/>
              <a:pPr/>
              <a:t>11/26/2014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426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6275" y="1422401"/>
            <a:ext cx="7810500" cy="4216400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8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54800" y="65214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accent2"/>
                </a:solidFill>
              </a:defRPr>
            </a:lvl1pPr>
          </a:lstStyle>
          <a:p>
            <a:fld id="{95F94C85-0521-48E9-98C1-A33D26788C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2"/>
          </p:nvPr>
        </p:nvSpPr>
        <p:spPr>
          <a:xfrm>
            <a:off x="3530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</a:defRPr>
            </a:lvl1pPr>
          </a:lstStyle>
          <a:p>
            <a:fld id="{5F220BBB-0C00-4B30-B95E-78EDFC68C3CC}" type="datetimeFigureOut">
              <a:rPr lang="en-US" smtClean="0"/>
              <a:pPr/>
              <a:t>11/26/2014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474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54800" y="65214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accent2"/>
                </a:solidFill>
              </a:defRPr>
            </a:lvl1pPr>
          </a:lstStyle>
          <a:p>
            <a:fld id="{95F94C85-0521-48E9-98C1-A33D26788C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2"/>
          </p:nvPr>
        </p:nvSpPr>
        <p:spPr>
          <a:xfrm>
            <a:off x="3530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</a:defRPr>
            </a:lvl1pPr>
          </a:lstStyle>
          <a:p>
            <a:fld id="{5F220BBB-0C00-4B30-B95E-78EDFC68C3CC}" type="datetimeFigureOut">
              <a:rPr lang="en-US" smtClean="0"/>
              <a:pPr/>
              <a:t>11/26/2014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426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F72C58-7615-403F-8D86-2298A617F92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3"/>
          </p:nvPr>
        </p:nvSpPr>
        <p:spPr>
          <a:xfrm>
            <a:off x="3530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</a:defRPr>
            </a:lvl1pPr>
          </a:lstStyle>
          <a:p>
            <a:fld id="{5F220BBB-0C00-4B30-B95E-78EDFC68C3CC}" type="datetimeFigureOut">
              <a:rPr lang="en-US" smtClean="0"/>
              <a:pPr/>
              <a:t>11/26/2014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616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76F7E5-1BA5-44BC-B7E6-43BE6D80FB7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3"/>
          </p:nvPr>
        </p:nvSpPr>
        <p:spPr>
          <a:xfrm>
            <a:off x="3530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</a:defRPr>
            </a:lvl1pPr>
          </a:lstStyle>
          <a:p>
            <a:fld id="{5F220BBB-0C00-4B30-B95E-78EDFC68C3CC}" type="datetimeFigureOut">
              <a:rPr lang="en-US" smtClean="0"/>
              <a:pPr/>
              <a:t>11/26/2014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70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6BEEC-D902-4EDA-8D01-F2580B03E91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2"/>
          </p:nvPr>
        </p:nvSpPr>
        <p:spPr>
          <a:xfrm>
            <a:off x="3530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</a:defRPr>
            </a:lvl1pPr>
          </a:lstStyle>
          <a:p>
            <a:fld id="{5F220BBB-0C00-4B30-B95E-78EDFC68C3CC}" type="datetimeFigureOut">
              <a:rPr lang="en-US" smtClean="0"/>
              <a:pPr/>
              <a:t>11/26/2014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861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AA5924-03A9-4308-AAB4-09354041E2D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530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</a:defRPr>
            </a:lvl1pPr>
          </a:lstStyle>
          <a:p>
            <a:fld id="{5F220BBB-0C00-4B30-B95E-78EDFC68C3CC}" type="datetimeFigureOut">
              <a:rPr lang="en-US" smtClean="0"/>
              <a:pPr/>
              <a:t>11/26/2014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631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587500"/>
            <a:ext cx="5111750" cy="4538663"/>
          </a:xfrm>
          <a:prstGeom prst="rect">
            <a:avLst/>
          </a:prstGeo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76400"/>
            <a:ext cx="3008313" cy="4449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DC4A28-68FA-4AA6-9619-12AE8DF287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3"/>
          </p:nvPr>
        </p:nvSpPr>
        <p:spPr>
          <a:xfrm>
            <a:off x="3530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</a:defRPr>
            </a:lvl1pPr>
          </a:lstStyle>
          <a:p>
            <a:fld id="{5F220BBB-0C00-4B30-B95E-78EDFC68C3CC}" type="datetimeFigureOut">
              <a:rPr lang="en-US" smtClean="0"/>
              <a:pPr/>
              <a:t>11/26/2014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236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31900"/>
            <a:ext cx="5486400" cy="34956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252115-B488-4EC0-B85F-670DC2B99D1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3701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4EF1AA-8679-4358-8A41-D09D2CD0C42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2"/>
          </p:nvPr>
        </p:nvSpPr>
        <p:spPr>
          <a:xfrm>
            <a:off x="3530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</a:defRPr>
            </a:lvl1pPr>
          </a:lstStyle>
          <a:p>
            <a:fld id="{5F220BBB-0C00-4B30-B95E-78EDFC68C3CC}" type="datetimeFigureOut">
              <a:rPr lang="en-US" smtClean="0"/>
              <a:pPr/>
              <a:t>11/26/2014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920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54800" y="65214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accent2"/>
                </a:solidFill>
              </a:defRPr>
            </a:lvl1pPr>
          </a:lstStyle>
          <a:p>
            <a:fld id="{95F94C85-0521-48E9-98C1-A33D26788C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2"/>
          </p:nvPr>
        </p:nvSpPr>
        <p:spPr>
          <a:xfrm>
            <a:off x="3530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</a:defRPr>
            </a:lvl1pPr>
          </a:lstStyle>
          <a:p>
            <a:fld id="{5F220BBB-0C00-4B30-B95E-78EDFC68C3CC}" type="datetimeFigureOut">
              <a:rPr lang="en-US" smtClean="0"/>
              <a:pPr/>
              <a:t>11/26/2014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426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130300"/>
            <a:ext cx="2057400" cy="49958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30300"/>
            <a:ext cx="6019800" cy="49958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28BD07-DD86-4312-B26C-863557F7994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2"/>
          </p:nvPr>
        </p:nvSpPr>
        <p:spPr>
          <a:xfrm>
            <a:off x="3530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</a:defRPr>
            </a:lvl1pPr>
          </a:lstStyle>
          <a:p>
            <a:fld id="{5F220BBB-0C00-4B30-B95E-78EDFC68C3CC}" type="datetimeFigureOut">
              <a:rPr lang="en-US" smtClean="0"/>
              <a:pPr/>
              <a:t>11/26/2014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4267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9BF20-D5D3-4970-BD08-DF808BB30C7B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716EF-425F-4007-8364-5ACC5D81B9B0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9BF20-D5D3-4970-BD08-DF808BB30C7B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716EF-425F-4007-8364-5ACC5D81B9B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9BF20-D5D3-4970-BD08-DF808BB30C7B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716EF-425F-4007-8364-5ACC5D81B9B0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9BF20-D5D3-4970-BD08-DF808BB30C7B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716EF-425F-4007-8364-5ACC5D81B9B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9BF20-D5D3-4970-BD08-DF808BB30C7B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716EF-425F-4007-8364-5ACC5D81B9B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9BF20-D5D3-4970-BD08-DF808BB30C7B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716EF-425F-4007-8364-5ACC5D81B9B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9BF20-D5D3-4970-BD08-DF808BB30C7B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716EF-425F-4007-8364-5ACC5D81B9B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9BF20-D5D3-4970-BD08-DF808BB30C7B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716EF-425F-4007-8364-5ACC5D81B9B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9BF20-D5D3-4970-BD08-DF808BB30C7B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4C716EF-425F-4007-8364-5ACC5D81B9B0}" type="slidenum">
              <a:rPr lang="el-GR" smtClean="0"/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F72C58-7615-403F-8D86-2298A617F92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3"/>
          </p:nvPr>
        </p:nvSpPr>
        <p:spPr>
          <a:xfrm>
            <a:off x="3530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</a:defRPr>
            </a:lvl1pPr>
          </a:lstStyle>
          <a:p>
            <a:fld id="{5F220BBB-0C00-4B30-B95E-78EDFC68C3CC}" type="datetimeFigureOut">
              <a:rPr lang="en-US" smtClean="0"/>
              <a:pPr/>
              <a:t>11/26/2014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6166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9BF20-D5D3-4970-BD08-DF808BB30C7B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716EF-425F-4007-8364-5ACC5D81B9B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9BF20-D5D3-4970-BD08-DF808BB30C7B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716EF-425F-4007-8364-5ACC5D81B9B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EA0F-BCA6-4684-AA3E-18702AB3B12C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FA92-A691-47BC-BFA7-82B7CA27A8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931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EA0F-BCA6-4684-AA3E-18702AB3B12C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FA92-A691-47BC-BFA7-82B7CA27A8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84702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EA0F-BCA6-4684-AA3E-18702AB3B12C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FA92-A691-47BC-BFA7-82B7CA27A8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43803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EA0F-BCA6-4684-AA3E-18702AB3B12C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FA92-A691-47BC-BFA7-82B7CA27A8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30672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EA0F-BCA6-4684-AA3E-18702AB3B12C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FA92-A691-47BC-BFA7-82B7CA27A8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49164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EA0F-BCA6-4684-AA3E-18702AB3B12C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FA92-A691-47BC-BFA7-82B7CA27A8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22602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EA0F-BCA6-4684-AA3E-18702AB3B12C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FA92-A691-47BC-BFA7-82B7CA27A8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43289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EA0F-BCA6-4684-AA3E-18702AB3B12C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FA92-A691-47BC-BFA7-82B7CA27A8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6021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76F7E5-1BA5-44BC-B7E6-43BE6D80FB7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3"/>
          </p:nvPr>
        </p:nvSpPr>
        <p:spPr>
          <a:xfrm>
            <a:off x="3530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</a:defRPr>
            </a:lvl1pPr>
          </a:lstStyle>
          <a:p>
            <a:fld id="{5F220BBB-0C00-4B30-B95E-78EDFC68C3CC}" type="datetimeFigureOut">
              <a:rPr lang="en-US" smtClean="0"/>
              <a:pPr/>
              <a:t>11/26/2014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708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EA0F-BCA6-4684-AA3E-18702AB3B12C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FA92-A691-47BC-BFA7-82B7CA27A8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94838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EA0F-BCA6-4684-AA3E-18702AB3B12C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FA92-A691-47BC-BFA7-82B7CA27A8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79476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EA0F-BCA6-4684-AA3E-18702AB3B12C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FA92-A691-47BC-BFA7-82B7CA27A8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7028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6BEEC-D902-4EDA-8D01-F2580B03E91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2"/>
          </p:nvPr>
        </p:nvSpPr>
        <p:spPr>
          <a:xfrm>
            <a:off x="3530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</a:defRPr>
            </a:lvl1pPr>
          </a:lstStyle>
          <a:p>
            <a:fld id="{5F220BBB-0C00-4B30-B95E-78EDFC68C3CC}" type="datetimeFigureOut">
              <a:rPr lang="en-US" smtClean="0"/>
              <a:pPr/>
              <a:t>11/26/2014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861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AA5924-03A9-4308-AAB4-09354041E2D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530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</a:defRPr>
            </a:lvl1pPr>
          </a:lstStyle>
          <a:p>
            <a:fld id="{5F220BBB-0C00-4B30-B95E-78EDFC68C3CC}" type="datetimeFigureOut">
              <a:rPr lang="en-US" smtClean="0"/>
              <a:pPr/>
              <a:t>11/26/2014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631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587500"/>
            <a:ext cx="5111750" cy="4538663"/>
          </a:xfrm>
          <a:prstGeom prst="rect">
            <a:avLst/>
          </a:prstGeo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76400"/>
            <a:ext cx="3008313" cy="4449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DC4A28-68FA-4AA6-9619-12AE8DF287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3"/>
          </p:nvPr>
        </p:nvSpPr>
        <p:spPr>
          <a:xfrm>
            <a:off x="3530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</a:defRPr>
            </a:lvl1pPr>
          </a:lstStyle>
          <a:p>
            <a:fld id="{5F220BBB-0C00-4B30-B95E-78EDFC68C3CC}" type="datetimeFigureOut">
              <a:rPr lang="en-US" smtClean="0"/>
              <a:pPr/>
              <a:t>11/26/2014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236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31900"/>
            <a:ext cx="5486400" cy="34956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252115-B488-4EC0-B85F-670DC2B99D1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370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4EF1AA-8679-4358-8A41-D09D2CD0C42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2"/>
          </p:nvPr>
        </p:nvSpPr>
        <p:spPr>
          <a:xfrm>
            <a:off x="3530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</a:defRPr>
            </a:lvl1pPr>
          </a:lstStyle>
          <a:p>
            <a:fld id="{5F220BBB-0C00-4B30-B95E-78EDFC68C3CC}" type="datetimeFigureOut">
              <a:rPr lang="en-US" smtClean="0"/>
              <a:pPr/>
              <a:t>11/26/2014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920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6959600" y="5655734"/>
            <a:ext cx="1976581" cy="7958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>
              <a:spcAft>
                <a:spcPts val="1200"/>
              </a:spcAft>
            </a:pPr>
            <a:r>
              <a:rPr lang="en-US" dirty="0" smtClean="0"/>
              <a:t>PARTNER LOGO</a:t>
            </a:r>
            <a:endParaRPr lang="en-US" dirty="0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54800" y="65214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accent2"/>
                </a:solidFill>
              </a:defRPr>
            </a:lvl1pPr>
          </a:lstStyle>
          <a:p>
            <a:fld id="{95F94C85-0521-48E9-98C1-A33D26788C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457200" y="1409700"/>
            <a:ext cx="8229600" cy="492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530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</a:defRPr>
            </a:lvl1pPr>
          </a:lstStyle>
          <a:p>
            <a:fld id="{5F220BBB-0C00-4B30-B95E-78EDFC68C3CC}" type="datetimeFigureOut">
              <a:rPr lang="en-US" smtClean="0"/>
              <a:pPr/>
              <a:t>11/26/2014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69876"/>
            <a:ext cx="8242300" cy="67945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Πάφος, Ιούνιος 2013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42568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6959600" y="5655734"/>
            <a:ext cx="1976581" cy="7958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>
              <a:spcAft>
                <a:spcPts val="1200"/>
              </a:spcAft>
            </a:pPr>
            <a:r>
              <a:rPr lang="en-US" dirty="0" smtClean="0"/>
              <a:t>PARTNER LOGO</a:t>
            </a:r>
            <a:endParaRPr lang="en-US" dirty="0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54800" y="65214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accent2"/>
                </a:solidFill>
              </a:defRPr>
            </a:lvl1pPr>
          </a:lstStyle>
          <a:p>
            <a:fld id="{95F94C85-0521-48E9-98C1-A33D26788C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457200" y="1409700"/>
            <a:ext cx="8229600" cy="492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3530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</a:defRPr>
            </a:lvl1pPr>
          </a:lstStyle>
          <a:p>
            <a:fld id="{5F220BBB-0C00-4B30-B95E-78EDFC68C3CC}" type="datetimeFigureOut">
              <a:rPr lang="en-US" smtClean="0"/>
              <a:pPr/>
              <a:t>11/26/2014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69876"/>
            <a:ext cx="8242300" cy="67945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42568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5D9BF20-D5D3-4970-BD08-DF808BB30C7B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4C716EF-425F-4007-8364-5ACC5D81B9B0}" type="slidenum">
              <a:rPr lang="el-GR" smtClean="0"/>
              <a:t>‹#›</a:t>
            </a:fld>
            <a:endParaRPr lang="el-G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81725"/>
            <a:ext cx="24447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C:\Users\User\Desktop\logo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5490"/>
            <a:ext cx="1839416" cy="527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AEA0F-BCA6-4684-AA3E-18702AB3B12C}" type="datetimeFigureOut">
              <a:rPr lang="el-GR" smtClean="0"/>
              <a:t>26/11/2014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AFA92-A691-47BC-BFA7-82B7CA27A8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9711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2.xml"/><Relationship Id="rId5" Type="http://schemas.microsoft.com/office/2007/relationships/hdphoto" Target="../media/hdphoto2.wdp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portal.opendiscoveryspace.eu/community/3d-printing-schools-community-270" TargetMode="Externa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1268760"/>
            <a:ext cx="8640960" cy="1470025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E</a:t>
            </a:r>
            <a:r>
              <a:rPr lang="el-GR" sz="2800" dirty="0" err="1" smtClean="0"/>
              <a:t>φαρμογές</a:t>
            </a:r>
            <a:r>
              <a:rPr lang="en-US" sz="2800" dirty="0" smtClean="0"/>
              <a:t> </a:t>
            </a:r>
            <a:r>
              <a:rPr lang="en-US" sz="2800" dirty="0" smtClean="0"/>
              <a:t>3d printing </a:t>
            </a:r>
            <a:r>
              <a:rPr lang="el-GR" sz="2800" dirty="0" smtClean="0"/>
              <a:t> @  </a:t>
            </a:r>
            <a:r>
              <a:rPr lang="en-US" sz="2800" dirty="0" smtClean="0"/>
              <a:t>EA  </a:t>
            </a:r>
            <a:br>
              <a:rPr lang="en-US" sz="2800" dirty="0" smtClean="0"/>
            </a:br>
            <a:r>
              <a:rPr lang="el-GR" sz="2800" dirty="0" smtClean="0"/>
              <a:t>Ψηφιακή κοινότητα</a:t>
            </a:r>
            <a:br>
              <a:rPr lang="el-GR" sz="2800" dirty="0" smtClean="0"/>
            </a:br>
            <a:r>
              <a:rPr lang="en-US" sz="2800" dirty="0"/>
              <a:t>“3d printing @ Schools Community</a:t>
            </a:r>
            <a:r>
              <a:rPr lang="en-US" sz="2800" dirty="0" smtClean="0"/>
              <a:t>”</a:t>
            </a:r>
            <a:r>
              <a:rPr lang="el-GR" sz="2800" dirty="0" smtClean="0"/>
              <a:t> στο </a:t>
            </a:r>
            <a:r>
              <a:rPr lang="en-US" sz="2800" dirty="0" smtClean="0"/>
              <a:t>ODS Portal</a:t>
            </a:r>
            <a:endParaRPr lang="el-GR" sz="28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164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2860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l-GR" sz="4000" dirty="0" smtClean="0"/>
              <a:t>Δραστηριότητες με Μαθητές…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86764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938368"/>
          </a:xfrm>
        </p:spPr>
        <p:txBody>
          <a:bodyPr>
            <a:normAutofit/>
          </a:bodyPr>
          <a:lstStyle/>
          <a:p>
            <a:pPr algn="ctr"/>
            <a:r>
              <a:rPr lang="en-US" altLang="el-GR" sz="4400" dirty="0"/>
              <a:t>F1 in schools - 3D </a:t>
            </a:r>
            <a:r>
              <a:rPr lang="en-US" altLang="el-GR" sz="4400" dirty="0" smtClean="0"/>
              <a:t>Printing</a:t>
            </a:r>
            <a:endParaRPr lang="el-GR" sz="4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3" t="22620" r="25706" b="15476"/>
          <a:stretch/>
        </p:blipFill>
        <p:spPr bwMode="auto">
          <a:xfrm>
            <a:off x="4946530" y="1710532"/>
            <a:ext cx="4180167" cy="4403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4" t="35119" r="23363" b="28174"/>
          <a:stretch/>
        </p:blipFill>
        <p:spPr bwMode="auto">
          <a:xfrm>
            <a:off x="22595" y="3779643"/>
            <a:ext cx="4923935" cy="233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10" t="41383" r="24444" b="31913"/>
          <a:stretch/>
        </p:blipFill>
        <p:spPr bwMode="auto">
          <a:xfrm>
            <a:off x="22595" y="1710532"/>
            <a:ext cx="4923935" cy="2097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767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34" t="16865" r="27714" b="14484"/>
          <a:stretch/>
        </p:blipFill>
        <p:spPr bwMode="auto">
          <a:xfrm>
            <a:off x="323528" y="2009978"/>
            <a:ext cx="2880320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79" t="18452" r="27825" b="13889"/>
          <a:stretch/>
        </p:blipFill>
        <p:spPr bwMode="auto">
          <a:xfrm>
            <a:off x="6228184" y="2009978"/>
            <a:ext cx="2903271" cy="3651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10" t="24235" r="26041" b="12897"/>
          <a:stretch/>
        </p:blipFill>
        <p:spPr bwMode="auto">
          <a:xfrm>
            <a:off x="3059831" y="2009978"/>
            <a:ext cx="3528393" cy="3651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2"/>
          <p:cNvSpPr txBox="1">
            <a:spLocks/>
          </p:cNvSpPr>
          <p:nvPr/>
        </p:nvSpPr>
        <p:spPr>
          <a:xfrm>
            <a:off x="457200" y="404664"/>
            <a:ext cx="8229600" cy="93836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dirty="0"/>
              <a:t>3D Printing</a:t>
            </a:r>
            <a:r>
              <a:rPr lang="el-GR" sz="4400" dirty="0"/>
              <a:t> @ ΕΑ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3528" y="1559056"/>
            <a:ext cx="2602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1" dirty="0" smtClean="0"/>
              <a:t>STL</a:t>
            </a: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242785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00808"/>
            <a:ext cx="3408040" cy="44164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55" t="4446" r="21986" b="24646"/>
          <a:stretch/>
        </p:blipFill>
        <p:spPr>
          <a:xfrm>
            <a:off x="1163960" y="1700808"/>
            <a:ext cx="3408040" cy="4416491"/>
          </a:xfrm>
          <a:prstGeom prst="rect">
            <a:avLst/>
          </a:prstGeom>
        </p:spPr>
      </p:pic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38368"/>
          </a:xfrm>
        </p:spPr>
        <p:txBody>
          <a:bodyPr>
            <a:noAutofit/>
          </a:bodyPr>
          <a:lstStyle/>
          <a:p>
            <a:pPr algn="ctr"/>
            <a:r>
              <a:rPr lang="en-US" sz="4400" dirty="0"/>
              <a:t>3D Printing</a:t>
            </a:r>
            <a:r>
              <a:rPr lang="el-GR" sz="4400" dirty="0"/>
              <a:t> @ ΕΑ</a:t>
            </a:r>
          </a:p>
        </p:txBody>
      </p:sp>
      <p:sp>
        <p:nvSpPr>
          <p:cNvPr id="3" name="Rectangle 2"/>
          <p:cNvSpPr/>
          <p:nvPr/>
        </p:nvSpPr>
        <p:spPr>
          <a:xfrm>
            <a:off x="395536" y="1311151"/>
            <a:ext cx="22277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l-GR" sz="2400" b="1" dirty="0" smtClean="0">
                <a:solidFill>
                  <a:prstClr val="black"/>
                </a:solidFill>
              </a:rPr>
              <a:t>ΕΚΤΥΠΩΣΗ</a:t>
            </a:r>
            <a:endParaRPr lang="el-GR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79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38368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3D Printing</a:t>
            </a:r>
            <a:r>
              <a:rPr lang="el-GR" sz="4400" dirty="0" smtClean="0"/>
              <a:t> @ ΕΑ</a:t>
            </a:r>
            <a:endParaRPr lang="el-GR" sz="4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600400"/>
            <a:ext cx="3419872" cy="25649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40768"/>
            <a:ext cx="2912252" cy="21841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910936"/>
            <a:ext cx="3683901" cy="27629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268760"/>
            <a:ext cx="3347288" cy="251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81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4888" y="476672"/>
            <a:ext cx="8229600" cy="794352"/>
          </a:xfrm>
        </p:spPr>
        <p:txBody>
          <a:bodyPr>
            <a:noAutofit/>
          </a:bodyPr>
          <a:lstStyle/>
          <a:p>
            <a:r>
              <a:rPr lang="el-GR" sz="2800" dirty="0" err="1" smtClean="0"/>
              <a:t>Open</a:t>
            </a:r>
            <a:r>
              <a:rPr lang="el-GR" sz="2800" dirty="0" smtClean="0"/>
              <a:t> </a:t>
            </a:r>
            <a:r>
              <a:rPr lang="el-GR" sz="2800" dirty="0" err="1"/>
              <a:t>Discovery</a:t>
            </a:r>
            <a:r>
              <a:rPr lang="el-GR" sz="2800" dirty="0"/>
              <a:t> </a:t>
            </a:r>
            <a:r>
              <a:rPr lang="el-GR" sz="2800" dirty="0" err="1" smtClean="0"/>
              <a:t>Space</a:t>
            </a:r>
            <a:r>
              <a:rPr lang="el-GR" sz="2800" dirty="0"/>
              <a:t> </a:t>
            </a:r>
            <a:r>
              <a:rPr lang="el-GR" sz="2800" dirty="0" smtClean="0"/>
              <a:t>(</a:t>
            </a:r>
            <a:r>
              <a:rPr lang="el-GR" sz="2800" dirty="0" err="1" smtClean="0"/>
              <a:t>www.opendiscoveryspace.eu</a:t>
            </a:r>
            <a:r>
              <a:rPr lang="el-GR" sz="2800" dirty="0" smtClean="0"/>
              <a:t>)</a:t>
            </a:r>
            <a:endParaRPr lang="el-GR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" t="3542" r="12269" b="6250"/>
          <a:stretch/>
        </p:blipFill>
        <p:spPr bwMode="auto">
          <a:xfrm>
            <a:off x="611560" y="1490645"/>
            <a:ext cx="7632846" cy="455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469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GB" sz="4800" dirty="0"/>
              <a:t>Open Discovery Space </a:t>
            </a:r>
            <a:endParaRPr lang="el-GR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79909"/>
            <a:ext cx="8686800" cy="4929411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Π</a:t>
            </a:r>
            <a:r>
              <a:rPr lang="el-GR" dirty="0" smtClean="0"/>
              <a:t>ολύγλωσση </a:t>
            </a:r>
            <a:r>
              <a:rPr lang="el-GR" dirty="0"/>
              <a:t>πύλη κοινωνικής δικτύωσης </a:t>
            </a:r>
            <a:endParaRPr lang="el-GR" dirty="0" smtClean="0"/>
          </a:p>
          <a:p>
            <a:r>
              <a:rPr lang="el-GR" dirty="0"/>
              <a:t>Ε</a:t>
            </a:r>
            <a:r>
              <a:rPr lang="el-GR" dirty="0" smtClean="0"/>
              <a:t>νιαίο </a:t>
            </a:r>
            <a:r>
              <a:rPr lang="el-GR" dirty="0"/>
              <a:t>σημείο πρόσβασης για </a:t>
            </a:r>
            <a:r>
              <a:rPr lang="el-GR" dirty="0" smtClean="0"/>
              <a:t>εκπαιδευτικούς, γονείς </a:t>
            </a:r>
            <a:r>
              <a:rPr lang="el-GR" dirty="0"/>
              <a:t>στους ψηφιακούς εκπαιδευτικούς πόρους πολλών Ευρωπαϊκών Αποθετηρίων εκπαιδευτικού υλικού. </a:t>
            </a:r>
            <a:endParaRPr lang="el-GR" dirty="0" smtClean="0"/>
          </a:p>
          <a:p>
            <a:r>
              <a:rPr lang="el-GR" dirty="0" smtClean="0"/>
              <a:t>Υπερσύγχρονη </a:t>
            </a:r>
            <a:r>
              <a:rPr lang="el-GR" dirty="0"/>
              <a:t>μηχανή αναζήτησης εκπαιδευτικού </a:t>
            </a:r>
            <a:r>
              <a:rPr lang="el-GR" dirty="0" smtClean="0"/>
              <a:t>υλικού</a:t>
            </a:r>
          </a:p>
          <a:p>
            <a:r>
              <a:rPr lang="el-GR" dirty="0" smtClean="0"/>
              <a:t>Παρέχει </a:t>
            </a:r>
            <a:r>
              <a:rPr lang="el-GR" dirty="0"/>
              <a:t>στον εκπαιδευτικό τα κατάλληλα εργαλεία, για να δημιουργήσει, να αποθηκεύσει και να μοιραστεί με άλλους τα δικά του εκπαιδευτικά σχέδια και </a:t>
            </a:r>
            <a:r>
              <a:rPr lang="el-GR" dirty="0" smtClean="0"/>
              <a:t>σενάρια</a:t>
            </a:r>
          </a:p>
          <a:p>
            <a:r>
              <a:rPr lang="el-GR" dirty="0"/>
              <a:t>Δ</a:t>
            </a:r>
            <a:r>
              <a:rPr lang="el-GR" dirty="0" smtClean="0"/>
              <a:t>υνατότητα </a:t>
            </a:r>
            <a:r>
              <a:rPr lang="el-GR" dirty="0"/>
              <a:t>σε κάθε σχολείο να δημιουργήσει γρήγορα, εύκολα και χωρίς κόστος τη δική του σχολική πύλη ή στον κάθε εκπαιδευτικό να αναπτύξει την δική του εκπαιδευτική κοινότητα. </a:t>
            </a:r>
            <a:endParaRPr lang="el-GR" dirty="0" smtClean="0"/>
          </a:p>
          <a:p>
            <a:r>
              <a:rPr lang="el-GR" dirty="0" smtClean="0"/>
              <a:t>Έχουν </a:t>
            </a:r>
            <a:r>
              <a:rPr lang="el-GR" dirty="0"/>
              <a:t>ήδη αναπτυχθεί πολλές καινοτόμες δράσεις μεταξύ </a:t>
            </a:r>
            <a:r>
              <a:rPr lang="el-GR" dirty="0" smtClean="0"/>
              <a:t>σχολείων </a:t>
            </a:r>
            <a:r>
              <a:rPr lang="el-GR" dirty="0"/>
              <a:t>διαφόρων ευρωπαϊκών </a:t>
            </a:r>
            <a:r>
              <a:rPr lang="el-GR" dirty="0" smtClean="0"/>
              <a:t>χωρών</a:t>
            </a:r>
            <a:r>
              <a:rPr lang="el-GR" dirty="0"/>
              <a:t> </a:t>
            </a:r>
            <a:r>
              <a:rPr lang="el-GR" dirty="0" smtClean="0"/>
              <a:t>(π.χ. «Ας </a:t>
            </a:r>
            <a:r>
              <a:rPr lang="el-GR" dirty="0"/>
              <a:t>Μοιραστούμε Τη </a:t>
            </a:r>
            <a:r>
              <a:rPr lang="el-GR" dirty="0" smtClean="0"/>
              <a:t>Μουσική»)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970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l-GR" sz="3200" dirty="0"/>
              <a:t>Κ</a:t>
            </a:r>
            <a:r>
              <a:rPr lang="el-GR" sz="3200" dirty="0" smtClean="0"/>
              <a:t>οινότητα</a:t>
            </a:r>
            <a:r>
              <a:rPr lang="en-US" sz="3200" dirty="0"/>
              <a:t>:</a:t>
            </a:r>
            <a:r>
              <a:rPr lang="el-GR" sz="3200" dirty="0" smtClean="0"/>
              <a:t> </a:t>
            </a:r>
            <a:r>
              <a:rPr lang="el-GR" sz="3200" dirty="0"/>
              <a:t>"3d printing @ Schools </a:t>
            </a:r>
            <a:r>
              <a:rPr lang="el-GR" sz="3200" dirty="0" smtClean="0"/>
              <a:t>Community” στο  </a:t>
            </a:r>
            <a:r>
              <a:rPr lang="en-US" sz="3200" dirty="0" smtClean="0"/>
              <a:t>ODS Portal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Στόχος:  η </a:t>
            </a:r>
            <a:r>
              <a:rPr lang="el-GR" dirty="0"/>
              <a:t>ενημέρωση των εκπαιδευτικών σχετικά με την </a:t>
            </a:r>
            <a:r>
              <a:rPr lang="el-GR" dirty="0" err="1"/>
              <a:t>τριδιάστατη</a:t>
            </a:r>
            <a:r>
              <a:rPr lang="el-GR" dirty="0"/>
              <a:t> εκτύπωση, </a:t>
            </a:r>
            <a:r>
              <a:rPr lang="el-GR" dirty="0" smtClean="0"/>
              <a:t>παρουσίαση </a:t>
            </a:r>
            <a:r>
              <a:rPr lang="el-GR" dirty="0"/>
              <a:t>εφαρμογών με χρήση λογισμικού σχεδίασης, </a:t>
            </a:r>
            <a:r>
              <a:rPr lang="el-GR" dirty="0" smtClean="0"/>
              <a:t>ανταλλαγή </a:t>
            </a:r>
            <a:r>
              <a:rPr lang="el-GR" dirty="0"/>
              <a:t>καλών πρακτικών και εκπαιδευτικών σεναρίων, καθώς και την έναρξη του διαλόγου μεταξύ σχολείων και άλλων φορέων σχετικά με </a:t>
            </a:r>
            <a:r>
              <a:rPr lang="el-GR" dirty="0" err="1"/>
              <a:t>διαθεματικά</a:t>
            </a:r>
            <a:r>
              <a:rPr lang="el-GR" dirty="0"/>
              <a:t> </a:t>
            </a:r>
            <a:r>
              <a:rPr lang="el-GR" dirty="0" err="1"/>
              <a:t>projects</a:t>
            </a:r>
            <a:r>
              <a:rPr lang="el-GR" dirty="0"/>
              <a:t> που εμπεριέχουν εφαρμογές </a:t>
            </a:r>
            <a:r>
              <a:rPr lang="el-GR" dirty="0" err="1"/>
              <a:t>τριδιάστατης</a:t>
            </a:r>
            <a:r>
              <a:rPr lang="el-GR" dirty="0"/>
              <a:t> </a:t>
            </a:r>
            <a:r>
              <a:rPr lang="el-GR" dirty="0" smtClean="0"/>
              <a:t>εκτύπωσης</a:t>
            </a:r>
          </a:p>
          <a:p>
            <a:endParaRPr lang="el-GR" dirty="0" smtClean="0"/>
          </a:p>
          <a:p>
            <a:r>
              <a:rPr lang="el-GR" dirty="0" smtClean="0"/>
              <a:t>Γίνετε μέλος κάνοντας εγγραφή στην Κοινότητα</a:t>
            </a:r>
            <a:r>
              <a:rPr lang="en-US" dirty="0" smtClean="0"/>
              <a:t>:</a:t>
            </a:r>
            <a:r>
              <a:rPr lang="el-GR" dirty="0" smtClean="0"/>
              <a:t> </a:t>
            </a:r>
            <a:r>
              <a:rPr lang="el-GR" dirty="0" smtClean="0">
                <a:hlinkClick r:id="rId2"/>
              </a:rPr>
              <a:t>http</a:t>
            </a:r>
            <a:r>
              <a:rPr lang="el-GR" dirty="0">
                <a:hlinkClick r:id="rId2"/>
              </a:rPr>
              <a:t>://</a:t>
            </a:r>
            <a:r>
              <a:rPr lang="el-GR" dirty="0" smtClean="0">
                <a:hlinkClick r:id="rId2"/>
              </a:rPr>
              <a:t>portal.opendiscoveryspace.eu/community/3d-printing-schools-community-270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1668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4" b="4892"/>
          <a:stretch/>
        </p:blipFill>
        <p:spPr bwMode="auto">
          <a:xfrm>
            <a:off x="35496" y="2348880"/>
            <a:ext cx="9096433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l-GR" sz="3200" dirty="0" smtClean="0"/>
              <a:t>Ψηφιακή Κοινότητα</a:t>
            </a:r>
            <a:r>
              <a:rPr lang="en-US" sz="3200" dirty="0"/>
              <a:t>:</a:t>
            </a:r>
            <a:r>
              <a:rPr lang="el-GR" sz="3200" dirty="0" smtClean="0"/>
              <a:t> </a:t>
            </a:r>
            <a:r>
              <a:rPr lang="el-GR" sz="3200" dirty="0"/>
              <a:t>"3d printing @ Schools </a:t>
            </a:r>
            <a:r>
              <a:rPr lang="el-GR" sz="3200" dirty="0" smtClean="0"/>
              <a:t>Community” στο  </a:t>
            </a:r>
            <a:r>
              <a:rPr lang="en-US" sz="3200" dirty="0" smtClean="0"/>
              <a:t>ODS Portal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415100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2860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l-GR" sz="4800" i="1" dirty="0" smtClean="0"/>
              <a:t>Παραδείγματα σεναρίων</a:t>
            </a:r>
            <a:r>
              <a:rPr lang="en-US" sz="4800" i="1" dirty="0" smtClean="0"/>
              <a:t>…</a:t>
            </a:r>
            <a:endParaRPr lang="el-GR" sz="4800" i="1" dirty="0"/>
          </a:p>
        </p:txBody>
      </p:sp>
    </p:spTree>
    <p:extLst>
      <p:ext uri="{BB962C8B-B14F-4D97-AF65-F5344CB8AC3E}">
        <p14:creationId xmlns:p14="http://schemas.microsoft.com/office/powerpoint/2010/main" val="130332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8" t="14423" r="15018" b="7886"/>
          <a:stretch>
            <a:fillRect/>
          </a:stretch>
        </p:blipFill>
        <p:spPr bwMode="auto">
          <a:xfrm>
            <a:off x="755576" y="1524313"/>
            <a:ext cx="7494984" cy="464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itle 1"/>
          <p:cNvSpPr>
            <a:spLocks noGrp="1"/>
          </p:cNvSpPr>
          <p:nvPr>
            <p:ph type="title"/>
          </p:nvPr>
        </p:nvSpPr>
        <p:spPr bwMode="auto">
          <a:xfrm>
            <a:off x="457200" y="914400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altLang="el-GR" sz="2400" dirty="0" smtClean="0"/>
              <a:t>“3D </a:t>
            </a:r>
            <a:r>
              <a:rPr lang="el-GR" altLang="el-GR" sz="2400" dirty="0" smtClean="0"/>
              <a:t>Εκτύπωση μινωικού αγγείου</a:t>
            </a:r>
            <a:r>
              <a:rPr lang="en-US" altLang="el-GR" sz="2400" dirty="0" smtClean="0"/>
              <a:t>”</a:t>
            </a:r>
            <a:br>
              <a:rPr lang="en-US" altLang="el-GR" sz="2400" dirty="0" smtClean="0"/>
            </a:br>
            <a:r>
              <a:rPr lang="en-US" altLang="el-GR" sz="1600" dirty="0" smtClean="0">
                <a:solidFill>
                  <a:srgbClr val="00B0F0"/>
                </a:solidFill>
              </a:rPr>
              <a:t>http://portal.opendiscoveryspace.eu/el/scenarios-view/FWq$2F$$2F$g3aA1Ep5NAYqEPUfw$3D$$3D$</a:t>
            </a:r>
            <a:r>
              <a:rPr lang="el-GR" altLang="el-GR" sz="1600" dirty="0" smtClean="0">
                <a:solidFill>
                  <a:srgbClr val="00B0F0"/>
                </a:solidFill>
              </a:rPr>
              <a:t/>
            </a:r>
            <a:br>
              <a:rPr lang="el-GR" altLang="el-GR" sz="1600" dirty="0" smtClean="0">
                <a:solidFill>
                  <a:srgbClr val="00B0F0"/>
                </a:solidFill>
              </a:rPr>
            </a:br>
            <a:r>
              <a:rPr lang="en-US" altLang="el-GR" sz="1800" dirty="0" smtClean="0">
                <a:solidFill>
                  <a:srgbClr val="00B0F0"/>
                </a:solidFill>
              </a:rPr>
              <a:t/>
            </a:r>
            <a:br>
              <a:rPr lang="en-US" altLang="el-GR" sz="1800" dirty="0" smtClean="0">
                <a:solidFill>
                  <a:srgbClr val="00B0F0"/>
                </a:solidFill>
              </a:rPr>
            </a:br>
            <a:r>
              <a:rPr lang="en-US" altLang="el-GR" sz="1800" dirty="0" smtClean="0"/>
              <a:t/>
            </a:r>
            <a:br>
              <a:rPr lang="en-US" altLang="el-GR" sz="1800" dirty="0" smtClean="0"/>
            </a:b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r>
              <a:rPr lang="en-US" altLang="el-GR" sz="3200" dirty="0" smtClean="0"/>
              <a:t/>
            </a:r>
            <a:br>
              <a:rPr lang="en-US" altLang="el-GR" sz="3200" dirty="0" smtClean="0"/>
            </a:br>
            <a:endParaRPr lang="el-GR" altLang="el-GR" sz="32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2555776" y="1844825"/>
            <a:ext cx="4464496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5940152" y="3356992"/>
            <a:ext cx="2880320" cy="14401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err="1" smtClean="0">
                <a:solidFill>
                  <a:schemeClr val="tx1"/>
                </a:solidFill>
              </a:rPr>
              <a:t>Πολυγλωσσικότητα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l-GR" dirty="0" smtClean="0">
                <a:solidFill>
                  <a:schemeClr val="tx1"/>
                </a:solidFill>
              </a:rPr>
              <a:t>για ευκολία στη διαμοίραση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5796136" y="2492897"/>
            <a:ext cx="1224136" cy="8640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305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0" t="12083" r="16837" b="8125"/>
          <a:stretch/>
        </p:blipFill>
        <p:spPr bwMode="auto">
          <a:xfrm>
            <a:off x="395536" y="1312595"/>
            <a:ext cx="6704464" cy="542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5536" y="1264488"/>
            <a:ext cx="7344816" cy="10123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5940152" y="3356992"/>
            <a:ext cx="2880320" cy="14401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</a:rPr>
              <a:t>Σύνδεση με το Αναλυτικό Πρόγραμμα Σπουδών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l-GR" dirty="0" smtClean="0">
                <a:solidFill>
                  <a:schemeClr val="tx1"/>
                </a:solidFill>
              </a:rPr>
              <a:t>Ποικιλία Εκπαιδευτικού Υλικού (πηγών)</a:t>
            </a:r>
            <a:endParaRPr lang="el-GR" dirty="0"/>
          </a:p>
        </p:txBody>
      </p:sp>
      <p:cxnSp>
        <p:nvCxnSpPr>
          <p:cNvPr id="8" name="Straight Arrow Connector 7"/>
          <p:cNvCxnSpPr>
            <a:endCxn id="6" idx="0"/>
          </p:cNvCxnSpPr>
          <p:nvPr/>
        </p:nvCxnSpPr>
        <p:spPr>
          <a:xfrm>
            <a:off x="6588224" y="2060848"/>
            <a:ext cx="792088" cy="129614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4572000" y="4437112"/>
            <a:ext cx="1584176" cy="360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02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itle 1"/>
          <p:cNvSpPr>
            <a:spLocks noGrp="1"/>
          </p:cNvSpPr>
          <p:nvPr>
            <p:ph type="title"/>
          </p:nvPr>
        </p:nvSpPr>
        <p:spPr bwMode="auto">
          <a:xfrm>
            <a:off x="457200" y="914400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altLang="el-GR" sz="2400" dirty="0" smtClean="0"/>
              <a:t>“F1 in schools - 3D Printing”</a:t>
            </a:r>
            <a:br>
              <a:rPr lang="en-US" altLang="el-GR" sz="2400" dirty="0" smtClean="0"/>
            </a:br>
            <a:r>
              <a:rPr lang="en-US" altLang="el-GR" sz="1600" dirty="0">
                <a:solidFill>
                  <a:srgbClr val="00B0F0"/>
                </a:solidFill>
              </a:rPr>
              <a:t>http://portal.opendiscoveryspace.eu/scenarios-view/qKdpgEv$2F$ImgTZpoeojCVBw$3D$$3D$</a:t>
            </a:r>
            <a:r>
              <a:rPr lang="el-GR" altLang="el-GR" sz="1600" dirty="0" smtClean="0">
                <a:solidFill>
                  <a:srgbClr val="00B0F0"/>
                </a:solidFill>
              </a:rPr>
              <a:t/>
            </a:r>
            <a:br>
              <a:rPr lang="el-GR" altLang="el-GR" sz="1600" dirty="0" smtClean="0">
                <a:solidFill>
                  <a:srgbClr val="00B0F0"/>
                </a:solidFill>
              </a:rPr>
            </a:br>
            <a:r>
              <a:rPr lang="en-US" altLang="el-GR" sz="1800" dirty="0" smtClean="0">
                <a:solidFill>
                  <a:srgbClr val="00B0F0"/>
                </a:solidFill>
              </a:rPr>
              <a:t/>
            </a:r>
            <a:br>
              <a:rPr lang="en-US" altLang="el-GR" sz="1800" dirty="0" smtClean="0">
                <a:solidFill>
                  <a:srgbClr val="00B0F0"/>
                </a:solidFill>
              </a:rPr>
            </a:br>
            <a:r>
              <a:rPr lang="en-US" altLang="el-GR" sz="1800" dirty="0" smtClean="0"/>
              <a:t/>
            </a:r>
            <a:br>
              <a:rPr lang="en-US" altLang="el-GR" sz="1800" dirty="0" smtClean="0"/>
            </a:b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r>
              <a:rPr lang="en-US" altLang="el-GR" sz="3200" dirty="0" smtClean="0"/>
              <a:t/>
            </a:r>
            <a:br>
              <a:rPr lang="en-US" altLang="el-GR" sz="3200" dirty="0" smtClean="0"/>
            </a:br>
            <a:endParaRPr lang="el-GR" altLang="el-GR" sz="32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2339752" y="2091673"/>
            <a:ext cx="4680520" cy="8332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2" t="19444" r="13770" b="10119"/>
          <a:stretch/>
        </p:blipFill>
        <p:spPr bwMode="auto">
          <a:xfrm>
            <a:off x="436151" y="1556792"/>
            <a:ext cx="8456329" cy="453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923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ODS Presentation template-draft proposal 2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DS Presentation template-draft proposal 2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254</Words>
  <Application>Microsoft Office PowerPoint</Application>
  <PresentationFormat>On-screen Show (4:3)</PresentationFormat>
  <Paragraphs>29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1_ODS Presentation template-draft proposal 2</vt:lpstr>
      <vt:lpstr>ODS Presentation template-draft proposal 2</vt:lpstr>
      <vt:lpstr>Flow</vt:lpstr>
      <vt:lpstr>Custom Design</vt:lpstr>
      <vt:lpstr>Eφαρμογές 3d printing  @  EA   Ψηφιακή κοινότητα “3d printing @ Schools Community” στο ODS Portal</vt:lpstr>
      <vt:lpstr>Open Discovery Space (www.opendiscoveryspace.eu)</vt:lpstr>
      <vt:lpstr>Open Discovery Space </vt:lpstr>
      <vt:lpstr>Κοινότητα: "3d printing @ Schools Community” στο  ODS Portal</vt:lpstr>
      <vt:lpstr>Ψηφιακή Κοινότητα: "3d printing @ Schools Community” στο  ODS Portal</vt:lpstr>
      <vt:lpstr>Παραδείγματα σεναρίων…</vt:lpstr>
      <vt:lpstr>“3D Εκτύπωση μινωικού αγγείου” http://portal.opendiscoveryspace.eu/el/scenarios-view/FWq$2F$$2F$g3aA1Ep5NAYqEPUfw$3D$$3D$     </vt:lpstr>
      <vt:lpstr>PowerPoint Presentation</vt:lpstr>
      <vt:lpstr>“F1 in schools - 3D Printing” http://portal.opendiscoveryspace.eu/scenarios-view/qKdpgEv$2F$ImgTZpoeojCVBw$3D$$3D$     </vt:lpstr>
      <vt:lpstr>Δραστηριότητες με Μαθητές…</vt:lpstr>
      <vt:lpstr>F1 in schools - 3D Printing</vt:lpstr>
      <vt:lpstr>PowerPoint Presentation</vt:lpstr>
      <vt:lpstr>3D Printing @ ΕΑ</vt:lpstr>
      <vt:lpstr>3D Printing @ ΕΑ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Το εργαστήρι διδακτικής Ιστορίας στην τάξη του Μέλλοντος</dc:title>
  <dc:creator>katerina riviou</dc:creator>
  <cp:lastModifiedBy>katerina riviou</cp:lastModifiedBy>
  <cp:revision>43</cp:revision>
  <dcterms:created xsi:type="dcterms:W3CDTF">2013-09-20T12:53:37Z</dcterms:created>
  <dcterms:modified xsi:type="dcterms:W3CDTF">2014-11-26T14:05:20Z</dcterms:modified>
</cp:coreProperties>
</file>